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70" r:id="rId5"/>
    <p:sldId id="257" r:id="rId6"/>
    <p:sldId id="261" r:id="rId7"/>
    <p:sldId id="262" r:id="rId8"/>
    <p:sldId id="263" r:id="rId9"/>
    <p:sldId id="264" r:id="rId10"/>
    <p:sldId id="265" r:id="rId11"/>
    <p:sldId id="259" r:id="rId12"/>
    <p:sldId id="266" r:id="rId13"/>
    <p:sldId id="267" r:id="rId14"/>
    <p:sldId id="269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0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B32"/>
    <a:srgbClr val="333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>
        <p:scale>
          <a:sx n="75" d="100"/>
          <a:sy n="75" d="100"/>
        </p:scale>
        <p:origin x="230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62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79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139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772176" y="115025"/>
            <a:ext cx="3220753" cy="424732"/>
          </a:xfrm>
        </p:spPr>
        <p:txBody>
          <a:bodyPr wrap="none">
            <a:spAutoFit/>
          </a:bodyPr>
          <a:lstStyle>
            <a:lvl1pPr algn="ctr"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50108" y="6672048"/>
            <a:ext cx="11491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177113" y="567810"/>
            <a:ext cx="1322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39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96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2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5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564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3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63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6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6A978-8BA8-4836-8DE6-0A3EECE2C6AF}" type="datetimeFigureOut">
              <a:rPr lang="ko-KR" altLang="en-US" smtClean="0"/>
              <a:t>2020-07-10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93CA2-0E95-4E8C-965B-CA37D035D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5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gitkrake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nity3d.com/kr/get-unity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rbosquid.com/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xamo.com/#/" TargetMode="Externa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9011" y="2576945"/>
            <a:ext cx="69665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3D </a:t>
            </a:r>
            <a:r>
              <a:rPr lang="ko-KR" altLang="en-US" sz="4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기초와 프로젝트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3407942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-1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일차</a:t>
            </a:r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97490" y="6309085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류지석</a:t>
            </a:r>
            <a:endParaRPr lang="ko-KR" altLang="en-US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40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465342" y="1652295"/>
            <a:ext cx="5410200" cy="3500729"/>
            <a:chOff x="704850" y="1414463"/>
            <a:chExt cx="6090137" cy="373856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50" y="1414463"/>
              <a:ext cx="6090137" cy="37385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5496314" y="4532345"/>
              <a:ext cx="606489" cy="279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91039" y="4208495"/>
              <a:ext cx="2114161" cy="2799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9" y="1652295"/>
            <a:ext cx="5702705" cy="3500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873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78" y="113967"/>
            <a:ext cx="1600053" cy="426848"/>
          </a:xfrm>
        </p:spPr>
        <p:txBody>
          <a:bodyPr/>
          <a:lstStyle/>
          <a:p>
            <a:r>
              <a:rPr lang="en-US" altLang="ko-KR" dirty="0"/>
              <a:t>Unity Hub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0873" t="11135" r="11746" b="11795"/>
          <a:stretch/>
        </p:blipFill>
        <p:spPr>
          <a:xfrm>
            <a:off x="342904" y="1462157"/>
            <a:ext cx="5587886" cy="30145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94" y="1281113"/>
            <a:ext cx="5391906" cy="3309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811531" y="4799078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오류 발생 가능성</a:t>
            </a:r>
          </a:p>
        </p:txBody>
      </p:sp>
    </p:spTree>
    <p:extLst>
      <p:ext uri="{BB962C8B-B14F-4D97-AF65-F5344CB8AC3E}">
        <p14:creationId xmlns:p14="http://schemas.microsoft.com/office/powerpoint/2010/main" val="336838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290" y="113967"/>
            <a:ext cx="591829" cy="426848"/>
          </a:xfrm>
        </p:spPr>
        <p:txBody>
          <a:bodyPr/>
          <a:lstStyle/>
          <a:p>
            <a:r>
              <a:rPr lang="en-US" altLang="ko-KR" dirty="0" err="1"/>
              <a:t>Git</a:t>
            </a:r>
            <a:endParaRPr lang="ko-KR" altLang="en-US" dirty="0"/>
          </a:p>
        </p:txBody>
      </p:sp>
      <p:pic>
        <p:nvPicPr>
          <p:cNvPr id="2052" name="Picture 4" descr="d2eip9sf3oo6c2.cloudfront.net/tags/images/000/0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19" y="2775316"/>
            <a:ext cx="2892059" cy="289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22619" y="5958959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https://github.com/</a:t>
            </a:r>
            <a:endParaRPr lang="ko-KR" altLang="en-US" dirty="0"/>
          </a:p>
        </p:txBody>
      </p:sp>
      <p:pic>
        <p:nvPicPr>
          <p:cNvPr id="2054" name="Picture 6" descr="파일:external/git-scm.com/Git-Logo-1788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" y="813145"/>
            <a:ext cx="4349750" cy="181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95995" y="1490501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버전 관리 시스템</a:t>
            </a:r>
          </a:p>
        </p:txBody>
      </p:sp>
      <p:pic>
        <p:nvPicPr>
          <p:cNvPr id="2056" name="Picture 8" descr="버전 관리 시스템 • 리충닷컴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73" y="2127616"/>
            <a:ext cx="5324475" cy="2362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814993" y="4782919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협업에 유용</a:t>
            </a:r>
          </a:p>
        </p:txBody>
      </p:sp>
    </p:spTree>
    <p:extLst>
      <p:ext uri="{BB962C8B-B14F-4D97-AF65-F5344CB8AC3E}">
        <p14:creationId xmlns:p14="http://schemas.microsoft.com/office/powerpoint/2010/main" val="2063050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2290" y="113967"/>
            <a:ext cx="591829" cy="426848"/>
          </a:xfrm>
        </p:spPr>
        <p:txBody>
          <a:bodyPr/>
          <a:lstStyle/>
          <a:p>
            <a:r>
              <a:rPr lang="en-US" altLang="ko-KR" dirty="0" err="1"/>
              <a:t>Git</a:t>
            </a:r>
            <a:endParaRPr lang="ko-KR" altLang="en-US" dirty="0"/>
          </a:p>
        </p:txBody>
      </p:sp>
      <p:pic>
        <p:nvPicPr>
          <p:cNvPr id="5122" name="Picture 2" descr="5 Best Programming Languages for Artificial Intelligence in 2020 - DE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17" y="2099219"/>
            <a:ext cx="3583255" cy="201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werPoint 2020년 최신 버전 - 무료 다운로드 및 리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80" y="1127003"/>
            <a:ext cx="2410050" cy="224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icrosoft Word 2020년 최신 버전 - 무료 다운로드 및 리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51" y="2452765"/>
            <a:ext cx="2619158" cy="222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땡칠e] 07e.kr 게임코드 가장 싼 곳!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5" y="1426657"/>
            <a:ext cx="3463925" cy="19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산소 미포함 업데이트 - 이야기 - ITC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34" y="3610922"/>
            <a:ext cx="3087511" cy="173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34997" y="5590219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프로그래밍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70115" y="5590219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문서작업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24722" y="5590219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게임 세이브 관리</a:t>
            </a:r>
          </a:p>
        </p:txBody>
      </p:sp>
    </p:spTree>
    <p:extLst>
      <p:ext uri="{BB962C8B-B14F-4D97-AF65-F5344CB8AC3E}">
        <p14:creationId xmlns:p14="http://schemas.microsoft.com/office/powerpoint/2010/main" val="372583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267"/>
          <a:stretch/>
        </p:blipFill>
        <p:spPr>
          <a:xfrm>
            <a:off x="1066802" y="1879599"/>
            <a:ext cx="5045627" cy="2561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729221" y="3074847"/>
            <a:ext cx="1150119" cy="293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6238" t="6629" r="1012" b="72165"/>
          <a:stretch/>
        </p:blipFill>
        <p:spPr>
          <a:xfrm>
            <a:off x="7429499" y="1841500"/>
            <a:ext cx="2882901" cy="2597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7771630" y="2503347"/>
            <a:ext cx="1410470" cy="303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30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9896" t="15192" r="29479" b="20577"/>
          <a:stretch/>
        </p:blipFill>
        <p:spPr>
          <a:xfrm>
            <a:off x="2571750" y="113967"/>
            <a:ext cx="7429500" cy="6362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514080" y="1665147"/>
            <a:ext cx="2420120" cy="34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866255" y="5256072"/>
            <a:ext cx="1534295" cy="34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66255" y="5798996"/>
            <a:ext cx="1534295" cy="411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97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147" y="113967"/>
            <a:ext cx="1172116" cy="426848"/>
          </a:xfrm>
        </p:spPr>
        <p:txBody>
          <a:bodyPr/>
          <a:lstStyle/>
          <a:p>
            <a:r>
              <a:rPr lang="en-US" altLang="ko-KR" dirty="0"/>
              <a:t>GitHub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1" t="14067" r="951" b="26835"/>
          <a:stretch/>
        </p:blipFill>
        <p:spPr>
          <a:xfrm>
            <a:off x="1193800" y="711200"/>
            <a:ext cx="9829800" cy="5702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408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3828" y="113967"/>
            <a:ext cx="1088760" cy="426848"/>
          </a:xfrm>
        </p:spPr>
        <p:txBody>
          <a:bodyPr/>
          <a:lstStyle/>
          <a:p>
            <a:r>
              <a:rPr lang="en-US" altLang="ko-KR" dirty="0" err="1"/>
              <a:t>GitGUI</a:t>
            </a:r>
            <a:endParaRPr lang="ko-KR" altLang="en-US" dirty="0"/>
          </a:p>
        </p:txBody>
      </p:sp>
      <p:pic>
        <p:nvPicPr>
          <p:cNvPr id="9218" name="Picture 2" descr="pipenv shell malforms PATH on git bash for windows · Issue #970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06859"/>
            <a:ext cx="5036809" cy="28924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7295" y="4390069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/>
              <a:t>GitBash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97945" y="4942519"/>
            <a:ext cx="207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→ 근본</a:t>
            </a:r>
            <a:r>
              <a:rPr lang="en-US" altLang="ko-KR" sz="2400" dirty="0"/>
              <a:t>, </a:t>
            </a:r>
            <a:r>
              <a:rPr lang="ko-KR" altLang="en-US" sz="2400" dirty="0"/>
              <a:t>어렵다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19" y="1200150"/>
            <a:ext cx="5889081" cy="3189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245464" y="4390069"/>
            <a:ext cx="270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/>
              <a:t>GitKraken</a:t>
            </a:r>
            <a:r>
              <a:rPr lang="en-US" altLang="ko-KR" sz="2400" dirty="0"/>
              <a:t>(</a:t>
            </a:r>
            <a:r>
              <a:rPr lang="en-US" altLang="ko-KR" sz="2400" dirty="0" err="1"/>
              <a:t>GitGUI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422196" y="4942519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→ 편리하다</a:t>
            </a:r>
          </a:p>
        </p:txBody>
      </p:sp>
    </p:spTree>
    <p:extLst>
      <p:ext uri="{BB962C8B-B14F-4D97-AF65-F5344CB8AC3E}">
        <p14:creationId xmlns:p14="http://schemas.microsoft.com/office/powerpoint/2010/main" val="234468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38208" y="1082159"/>
            <a:ext cx="321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https://www.gitkraken.com/</a:t>
            </a:r>
            <a:endParaRPr lang="ko-KR" altLang="en-US" dirty="0"/>
          </a:p>
        </p:txBody>
      </p:sp>
      <p:pic>
        <p:nvPicPr>
          <p:cNvPr id="14338" name="Picture 2" descr="Download Free Git Client - Windows, Mac, Linux | GitKra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2076178"/>
            <a:ext cx="5511800" cy="289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042" t="7885" r="69896" b="60192"/>
          <a:stretch/>
        </p:blipFill>
        <p:spPr>
          <a:xfrm>
            <a:off x="6210299" y="1818050"/>
            <a:ext cx="5731181" cy="34099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558689" y="4106539"/>
            <a:ext cx="2480808" cy="543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0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0538" t="14181" r="30386" b="37741"/>
          <a:stretch/>
        </p:blipFill>
        <p:spPr>
          <a:xfrm>
            <a:off x="1190171" y="885371"/>
            <a:ext cx="4433608" cy="51525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915886" y="3692434"/>
            <a:ext cx="2934788" cy="235132"/>
          </a:xfrm>
          <a:prstGeom prst="rect">
            <a:avLst/>
          </a:prstGeom>
          <a:solidFill>
            <a:srgbClr val="292B32"/>
          </a:solidFill>
          <a:ln>
            <a:solidFill>
              <a:srgbClr val="292B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8297" y="1582056"/>
            <a:ext cx="3193006" cy="490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21" t="7365" r="1528" b="5372"/>
          <a:stretch/>
        </p:blipFill>
        <p:spPr>
          <a:xfrm>
            <a:off x="5806441" y="2087880"/>
            <a:ext cx="5844540" cy="281178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311017" y="3608071"/>
            <a:ext cx="855843" cy="255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3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0365" y="141827"/>
            <a:ext cx="1717137" cy="371127"/>
          </a:xfrm>
        </p:spPr>
        <p:txBody>
          <a:bodyPr/>
          <a:lstStyle/>
          <a:p>
            <a:r>
              <a:rPr lang="ko-KR" altLang="en-US" sz="2000" dirty="0"/>
              <a:t>게임 개발 엔진</a:t>
            </a:r>
          </a:p>
        </p:txBody>
      </p:sp>
      <p:pic>
        <p:nvPicPr>
          <p:cNvPr id="1028" name="Picture 4" descr="Should you make your own game engine? - Mo King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6" y="821060"/>
            <a:ext cx="10442889" cy="54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22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2" y="1580696"/>
            <a:ext cx="5632559" cy="33126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454822" y="2743200"/>
            <a:ext cx="1479128" cy="792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58194" y="3905704"/>
            <a:ext cx="658042" cy="256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960" y="1536700"/>
            <a:ext cx="5787558" cy="33566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266602" y="2598421"/>
            <a:ext cx="987638" cy="259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43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12" y="1822450"/>
            <a:ext cx="5594858" cy="3244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78178" y="2781619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5210426" y="1485900"/>
            <a:ext cx="642760" cy="1224292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4878178" y="950800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/>
              <a:t>저장할 폴더 선택</a:t>
            </a:r>
            <a:endParaRPr lang="ko-KR" altLang="en-US" sz="24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136215" y="1822450"/>
            <a:ext cx="5672231" cy="3244850"/>
            <a:chOff x="6620329" y="1822450"/>
            <a:chExt cx="9869714" cy="564605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752" t="13860" r="752" b="27624"/>
            <a:stretch/>
          </p:blipFill>
          <p:spPr>
            <a:xfrm>
              <a:off x="6620329" y="1822450"/>
              <a:ext cx="9869714" cy="56460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직사각형 17"/>
            <p:cNvSpPr/>
            <p:nvPr/>
          </p:nvSpPr>
          <p:spPr>
            <a:xfrm>
              <a:off x="12737064" y="3084306"/>
              <a:ext cx="1139890" cy="3782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897853" y="3153093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cxnSpLocks/>
          </p:cNvCxnSpPr>
          <p:nvPr/>
        </p:nvCxnSpPr>
        <p:spPr>
          <a:xfrm flipH="1" flipV="1">
            <a:off x="5210426" y="3086102"/>
            <a:ext cx="4596305" cy="16882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직사각형 24"/>
          <p:cNvSpPr/>
          <p:nvPr/>
        </p:nvSpPr>
        <p:spPr>
          <a:xfrm>
            <a:off x="4649578" y="3170239"/>
            <a:ext cx="5608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9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585511"/>
            <a:ext cx="7697578" cy="4169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421353" y="2456613"/>
            <a:ext cx="33224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367661" y="1485900"/>
            <a:ext cx="219815" cy="901533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6392653" y="950800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저장할 폴더 선택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272731" y="3871630"/>
            <a:ext cx="542076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78353" y="3048782"/>
            <a:ext cx="1465472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577156" y="2395255"/>
            <a:ext cx="1099744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192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685" y="113967"/>
            <a:ext cx="1617046" cy="426848"/>
          </a:xfrm>
        </p:spPr>
        <p:txBody>
          <a:bodyPr/>
          <a:lstStyle/>
          <a:p>
            <a:r>
              <a:rPr lang="en-US" altLang="ko-KR" dirty="0" err="1"/>
              <a:t>GitKraken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F95AB6-39EE-4362-80C7-D4C763B7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33" y="1193568"/>
            <a:ext cx="7787134" cy="42180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9017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00" y="141827"/>
            <a:ext cx="1653017" cy="371127"/>
          </a:xfrm>
        </p:spPr>
        <p:txBody>
          <a:bodyPr/>
          <a:lstStyle/>
          <a:p>
            <a:r>
              <a:rPr lang="ko-KR" altLang="en-US" sz="2000"/>
              <a:t>프로젝트 생성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1984342"/>
            <a:ext cx="4740275" cy="2909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25" y="1984343"/>
            <a:ext cx="4740274" cy="29099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96230" y="2591470"/>
            <a:ext cx="690169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9250" y="2591469"/>
            <a:ext cx="1223570" cy="214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23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00" y="141827"/>
            <a:ext cx="1653017" cy="371127"/>
          </a:xfrm>
        </p:spPr>
        <p:txBody>
          <a:bodyPr/>
          <a:lstStyle/>
          <a:p>
            <a:r>
              <a:rPr lang="ko-KR" altLang="en-US" sz="2000"/>
              <a:t>프로젝트 생성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1314450"/>
            <a:ext cx="6709575" cy="38385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70892" y="2011197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53694" y="2939381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5590210" y="3285954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4120096" y="3831418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생성한 깃 저장소 선택</a:t>
            </a:r>
            <a:endParaRPr lang="ko-KR" altLang="en-US" sz="2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337" y="1899990"/>
            <a:ext cx="4779431" cy="2771927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endCxn id="10" idx="3"/>
          </p:cNvCxnSpPr>
          <p:nvPr/>
        </p:nvCxnSpPr>
        <p:spPr>
          <a:xfrm flipH="1">
            <a:off x="7060324" y="2809875"/>
            <a:ext cx="2959977" cy="125237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5958694" y="4722052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67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50" y="1641559"/>
            <a:ext cx="8481492" cy="4594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3176750" y="1955800"/>
            <a:ext cx="4989350" cy="2501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81938" y="555110"/>
            <a:ext cx="397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Scene(</a:t>
            </a:r>
            <a:r>
              <a:rPr lang="ko-KR" altLang="en-US" sz="2400" dirty="0" smtClean="0"/>
              <a:t>씬</a:t>
            </a:r>
            <a:r>
              <a:rPr lang="en-US" altLang="ko-KR" sz="2400" dirty="0" smtClean="0"/>
              <a:t>) : </a:t>
            </a:r>
            <a:r>
              <a:rPr lang="ko-KR" altLang="en-US" sz="2400" dirty="0" smtClean="0"/>
              <a:t>게임 속의 한 장면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544885" y="1106182"/>
            <a:ext cx="4253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Unity</a:t>
            </a:r>
            <a:r>
              <a:rPr lang="ko-KR" altLang="en-US" sz="2400" dirty="0" smtClean="0"/>
              <a:t>에서 게임을 구성하는 요소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932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3471468" y="-952217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12785124" y="36292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생성한 깃 저장소 선택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941582" y="-1428296"/>
            <a:ext cx="2959977" cy="125237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07770" y="4822310"/>
            <a:ext cx="3021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Assets/Scenes </a:t>
            </a:r>
            <a:r>
              <a:rPr lang="ko-KR" altLang="en-US" sz="2400" b="1" dirty="0" smtClean="0">
                <a:latin typeface="+mj-ea"/>
                <a:ea typeface="+mj-ea"/>
              </a:rPr>
              <a:t>폴더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79" y="1700212"/>
            <a:ext cx="2726359" cy="29765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12104" y="5283975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Scene</a:t>
            </a:r>
            <a:r>
              <a:rPr lang="ko-KR" altLang="en-US" dirty="0" smtClean="0"/>
              <a:t>들을 저장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55579" y="937306"/>
            <a:ext cx="483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/>
              <a:t>* Project </a:t>
            </a:r>
            <a:r>
              <a:rPr lang="ko-KR" altLang="en-US" sz="1600" dirty="0" smtClean="0"/>
              <a:t>창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프로젝트 폴더 안에 있는 파일들을 보여줌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90570" y="5684979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Scene </a:t>
            </a:r>
            <a:r>
              <a:rPr lang="ko-KR" altLang="en-US" dirty="0" smtClean="0"/>
              <a:t>파일을 더블 클릭하여 열기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612" y="1587145"/>
            <a:ext cx="4717742" cy="32026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708" y="1405432"/>
            <a:ext cx="2329415" cy="36477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09453" y="5152693"/>
            <a:ext cx="1641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Hierarchy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87556" y="5625967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현재 </a:t>
            </a:r>
            <a:r>
              <a:rPr lang="en-US" altLang="ko-KR" dirty="0" smtClean="0"/>
              <a:t>scene</a:t>
            </a:r>
            <a:r>
              <a:rPr lang="ko-KR" altLang="en-US" dirty="0" smtClean="0"/>
              <a:t>의 구성요소 목록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696554" y="4973618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Scene View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25611" y="5500313"/>
            <a:ext cx="503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현재 </a:t>
            </a:r>
            <a:r>
              <a:rPr lang="en-US" altLang="ko-KR" dirty="0" smtClean="0"/>
              <a:t>scene</a:t>
            </a:r>
            <a:r>
              <a:rPr lang="ko-KR" altLang="en-US" dirty="0" smtClean="0"/>
              <a:t>의 구성요소와 배치를 </a:t>
            </a:r>
            <a:r>
              <a:rPr lang="en-US" altLang="ko-KR" dirty="0" smtClean="0"/>
              <a:t>3D </a:t>
            </a:r>
            <a:r>
              <a:rPr lang="ko-KR" altLang="en-US" dirty="0" smtClean="0"/>
              <a:t>공간에 보여줌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15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3471468" y="-952217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12785124" y="36292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생성한 깃 저장소 선택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941582" y="-1428296"/>
            <a:ext cx="2959977" cy="125237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2" y="1611391"/>
            <a:ext cx="4118907" cy="27961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811933" y="4407560"/>
            <a:ext cx="108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Scene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8607" y="4934255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게임의 특정 장면의 시작 상태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정지한 상태의 장면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557486" y="2656114"/>
            <a:ext cx="2481944" cy="618432"/>
            <a:chOff x="4557485" y="2656114"/>
            <a:chExt cx="3261957" cy="81279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46032" t="4295" r="48333" b="93114"/>
            <a:stretch/>
          </p:blipFill>
          <p:spPr>
            <a:xfrm>
              <a:off x="4557485" y="2656114"/>
              <a:ext cx="3261957" cy="812790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4675350" y="2702956"/>
              <a:ext cx="1057793" cy="707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796" y="1520583"/>
            <a:ext cx="4796557" cy="288096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225356" y="4407560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Game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69835" y="4934255"/>
            <a:ext cx="3948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이 장면이 실행 됐을 때 보이는 실제 화면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주어진 코드에 따라 움직임 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94407" y="6095170"/>
            <a:ext cx="500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주의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플레이 모드에서의 수정사항은 저장되지 않음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14991" y="3359769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Ctrl + 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210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3471468" y="-952217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560550" y="5886162"/>
            <a:ext cx="431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/>
              <a:t>새로운 </a:t>
            </a:r>
            <a:r>
              <a:rPr lang="en-US" altLang="ko-KR" sz="2400" dirty="0" err="1" smtClean="0"/>
              <a:t>GameObject</a:t>
            </a:r>
            <a:r>
              <a:rPr lang="en-US" altLang="ko-KR" sz="2400" dirty="0" smtClean="0"/>
              <a:t> Cube </a:t>
            </a:r>
            <a:r>
              <a:rPr lang="ko-KR" altLang="en-US" sz="2400" dirty="0" smtClean="0"/>
              <a:t>생성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4941582" y="-1428296"/>
            <a:ext cx="2959977" cy="125237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6702" t="4135" r="25346" b="36352"/>
          <a:stretch/>
        </p:blipFill>
        <p:spPr>
          <a:xfrm>
            <a:off x="1047561" y="856408"/>
            <a:ext cx="3340100" cy="468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6941" r="22226" b="38638"/>
          <a:stretch/>
        </p:blipFill>
        <p:spPr>
          <a:xfrm>
            <a:off x="4874680" y="1794637"/>
            <a:ext cx="6598129" cy="2500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6391013" y="4526607"/>
            <a:ext cx="3565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Scene View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Cube </a:t>
            </a:r>
            <a:r>
              <a:rPr lang="ko-KR" altLang="en-US" sz="2400" dirty="0" smtClean="0"/>
              <a:t>등장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462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6792" y="113967"/>
            <a:ext cx="942822" cy="426848"/>
          </a:xfrm>
        </p:spPr>
        <p:txBody>
          <a:bodyPr/>
          <a:lstStyle/>
          <a:p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1026" name="Picture 2" descr="upload.wikimedia.org/wikipedia/commons/thumb/1/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362550"/>
            <a:ext cx="4892675" cy="17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86450" y="1599789"/>
            <a:ext cx="413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간편한 빌드 </a:t>
            </a:r>
            <a:r>
              <a:rPr lang="en-US" altLang="ko-KR" sz="2400" dirty="0"/>
              <a:t>&amp; </a:t>
            </a:r>
            <a:r>
              <a:rPr lang="ko-KR" altLang="en-US" sz="2400" dirty="0"/>
              <a:t>멀티 플랫폼 빌드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6450" y="2791505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무료 라이센스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6450" y="3387363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무료 </a:t>
            </a:r>
            <a:r>
              <a:rPr lang="ko-KR" altLang="en-US" sz="2400" dirty="0" err="1"/>
              <a:t>에셋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86450" y="3983221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비교적 쉬운 </a:t>
            </a:r>
            <a:r>
              <a:rPr lang="en-US" altLang="ko-KR" sz="2400" dirty="0"/>
              <a:t>3D </a:t>
            </a:r>
            <a:r>
              <a:rPr lang="ko-KR" altLang="en-US" sz="2400" dirty="0"/>
              <a:t>게임 제작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6450" y="4579081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인디게임</a:t>
            </a:r>
            <a:r>
              <a:rPr lang="ko-KR" altLang="en-US" sz="2400" dirty="0"/>
              <a:t> 개발자에게 적합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86450" y="2195647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객체지향 언어 </a:t>
            </a:r>
            <a:r>
              <a:rPr lang="en-US" altLang="ko-KR" sz="2400" dirty="0"/>
              <a:t>C# </a:t>
            </a:r>
            <a:r>
              <a:rPr lang="ko-KR" altLang="en-US" sz="24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4209596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13471468" y="-952217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97" y="1280600"/>
            <a:ext cx="6745207" cy="365365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 flipH="1">
            <a:off x="3425858" y="748042"/>
            <a:ext cx="755617" cy="1128551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667250" y="748042"/>
            <a:ext cx="1024365" cy="1842926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3258659" y="347932"/>
            <a:ext cx="233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mtClean="0"/>
              <a:t>클릭하여 </a:t>
            </a:r>
            <a:r>
              <a:rPr lang="en-US" altLang="ko-KR" sz="2000" dirty="0" smtClean="0"/>
              <a:t>Cube </a:t>
            </a:r>
            <a:r>
              <a:rPr lang="ko-KR" altLang="en-US" sz="2000" dirty="0" smtClean="0"/>
              <a:t>선택</a:t>
            </a:r>
            <a:endParaRPr lang="ko-KR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980402" y="5005148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Inspector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34645" y="5531843"/>
            <a:ext cx="5094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선택된 </a:t>
            </a:r>
            <a:r>
              <a:rPr lang="en-US" altLang="ko-KR" dirty="0" err="1" smtClean="0"/>
              <a:t>GameObject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Component </a:t>
            </a:r>
            <a:r>
              <a:rPr lang="ko-KR" altLang="en-US" dirty="0" smtClean="0"/>
              <a:t>목록을 보여줌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GameObject</a:t>
            </a:r>
            <a:r>
              <a:rPr lang="ko-KR" altLang="en-US" dirty="0" smtClean="0"/>
              <a:t>의 속성 창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867777" y="1404071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071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857" y="141827"/>
            <a:ext cx="418704" cy="371127"/>
          </a:xfrm>
        </p:spPr>
        <p:txBody>
          <a:bodyPr/>
          <a:lstStyle/>
          <a:p>
            <a:r>
              <a:rPr lang="ko-KR" altLang="en-US" sz="2000" dirty="0" smtClean="0"/>
              <a:t>씬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928" y="5549640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j-ea"/>
                <a:ea typeface="+mj-ea"/>
              </a:rPr>
              <a:t>게임은 </a:t>
            </a:r>
            <a:r>
              <a:rPr lang="en-US" altLang="ko-KR" sz="2000" b="1" dirty="0" smtClean="0">
                <a:latin typeface="+mj-ea"/>
                <a:ea typeface="+mj-ea"/>
              </a:rPr>
              <a:t>Scene</a:t>
            </a:r>
            <a:r>
              <a:rPr lang="ko-KR" altLang="en-US" sz="2000" b="1" dirty="0" smtClean="0">
                <a:latin typeface="+mj-ea"/>
                <a:ea typeface="+mj-ea"/>
              </a:rPr>
              <a:t>으로 구성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04089" y="6839943"/>
            <a:ext cx="5094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선택된 </a:t>
            </a:r>
            <a:r>
              <a:rPr lang="en-US" altLang="ko-KR" dirty="0" err="1" smtClean="0"/>
              <a:t>GameObject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Component </a:t>
            </a:r>
            <a:r>
              <a:rPr lang="ko-KR" altLang="en-US" dirty="0" smtClean="0"/>
              <a:t>목록을 보여줌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GameObject</a:t>
            </a:r>
            <a:r>
              <a:rPr lang="ko-KR" altLang="en-US" dirty="0" smtClean="0"/>
              <a:t>의 속성 창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23142" y="321824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정리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7" y="2062162"/>
            <a:ext cx="3206751" cy="24050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141" y="1039813"/>
            <a:ext cx="2133600" cy="4267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11829"/>
          <a:stretch/>
        </p:blipFill>
        <p:spPr>
          <a:xfrm>
            <a:off x="8782073" y="1323499"/>
            <a:ext cx="1870367" cy="369982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422652" y="2668281"/>
            <a:ext cx="719157" cy="824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3195482" y="1650052"/>
            <a:ext cx="1586848" cy="1408588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직사각형 23"/>
          <p:cNvSpPr/>
          <p:nvPr/>
        </p:nvSpPr>
        <p:spPr>
          <a:xfrm>
            <a:off x="5314175" y="1689635"/>
            <a:ext cx="1505725" cy="196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911403" y="1787792"/>
            <a:ext cx="1661829" cy="482281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4726670" y="5549640"/>
            <a:ext cx="2470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Scene</a:t>
            </a:r>
            <a:r>
              <a:rPr lang="ko-KR" altLang="en-US" sz="2000" b="1" dirty="0" smtClean="0">
                <a:latin typeface="+mj-ea"/>
                <a:ea typeface="+mj-ea"/>
              </a:rPr>
              <a:t>은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000" b="1" dirty="0" smtClean="0">
                <a:latin typeface="+mj-ea"/>
                <a:ea typeface="+mj-ea"/>
              </a:rPr>
              <a:t>로 구성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20136" y="5549640"/>
            <a:ext cx="2394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000" b="1" dirty="0" smtClean="0">
                <a:latin typeface="+mj-ea"/>
                <a:ea typeface="+mj-ea"/>
              </a:rPr>
              <a:t>는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000" b="1" dirty="0" smtClean="0">
                <a:latin typeface="+mj-ea"/>
                <a:ea typeface="+mj-ea"/>
              </a:rPr>
              <a:t>Component</a:t>
            </a:r>
            <a:r>
              <a:rPr lang="ko-KR" altLang="en-US" sz="2000" b="1" dirty="0" smtClean="0">
                <a:latin typeface="+mj-ea"/>
                <a:ea typeface="+mj-ea"/>
              </a:rPr>
              <a:t>로 구성</a:t>
            </a:r>
            <a:endParaRPr lang="ko-KR" altLang="en-US" sz="2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821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2759" y="141827"/>
            <a:ext cx="950902" cy="371127"/>
          </a:xfrm>
        </p:spPr>
        <p:txBody>
          <a:bodyPr/>
          <a:lstStyle/>
          <a:p>
            <a:r>
              <a:rPr lang="ko-KR" altLang="en-US" sz="2000" dirty="0" smtClean="0"/>
              <a:t>씬 조작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804089" y="6839943"/>
            <a:ext cx="5094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선택된 </a:t>
            </a:r>
            <a:r>
              <a:rPr lang="en-US" altLang="ko-KR" dirty="0" err="1" smtClean="0"/>
              <a:t>GameObject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Component </a:t>
            </a:r>
            <a:r>
              <a:rPr lang="ko-KR" altLang="en-US" dirty="0" smtClean="0"/>
              <a:t>목록을 보여줌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GameObject</a:t>
            </a:r>
            <a:r>
              <a:rPr lang="ko-KR" altLang="en-US" dirty="0" smtClean="0"/>
              <a:t>의 속성 창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35683" y="1409933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씬 둘러보기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85" y="1463675"/>
            <a:ext cx="5874942" cy="3616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6840195" y="2099545"/>
            <a:ext cx="352064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Q </a:t>
            </a:r>
            <a:r>
              <a:rPr lang="ko-KR" altLang="en-US" dirty="0" smtClean="0"/>
              <a:t>입력 후 드래그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우클릭</a:t>
            </a:r>
            <a:r>
              <a:rPr lang="ko-KR" altLang="en-US" dirty="0" smtClean="0"/>
              <a:t> 드래그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휠클릭</a:t>
            </a:r>
            <a:r>
              <a:rPr lang="ko-KR" altLang="en-US" dirty="0" smtClean="0"/>
              <a:t> 드래그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확대</a:t>
            </a:r>
            <a:r>
              <a:rPr lang="en-US" altLang="ko-KR" dirty="0" smtClean="0"/>
              <a:t>/</a:t>
            </a:r>
            <a:r>
              <a:rPr lang="ko-KR" altLang="en-US" dirty="0" smtClean="0"/>
              <a:t>축소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+ WASD : </a:t>
            </a:r>
            <a:r>
              <a:rPr lang="ko-KR" altLang="en-US" dirty="0" err="1" smtClean="0"/>
              <a:t>전후좌우</a:t>
            </a:r>
            <a:r>
              <a:rPr lang="ko-KR" altLang="en-US" dirty="0" smtClean="0"/>
              <a:t> 이동</a:t>
            </a:r>
            <a:endParaRPr lang="en-US" altLang="ko-KR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621457" y="4553820"/>
            <a:ext cx="4940776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 smtClean="0"/>
              <a:t>우클릭을</a:t>
            </a:r>
            <a:r>
              <a:rPr lang="ko-KR" altLang="en-US" b="1" dirty="0" smtClean="0"/>
              <a:t> 누르고 있으면 </a:t>
            </a:r>
            <a:r>
              <a:rPr lang="ko-KR" altLang="en-US" b="1" dirty="0" smtClean="0"/>
              <a:t>일인칭게임과 같이 씬 탐색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16536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44" y="141827"/>
            <a:ext cx="1433534" cy="371127"/>
          </a:xfrm>
        </p:spPr>
        <p:txBody>
          <a:bodyPr/>
          <a:lstStyle/>
          <a:p>
            <a:r>
              <a:rPr lang="en-US" altLang="ko-KR" sz="2000" dirty="0" smtClean="0"/>
              <a:t>Transform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670144"/>
            <a:ext cx="2501083" cy="570559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74850" y="1125827"/>
            <a:ext cx="2499333" cy="6140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8510" b="81696"/>
          <a:stretch/>
        </p:blipFill>
        <p:spPr>
          <a:xfrm>
            <a:off x="4716336" y="1958266"/>
            <a:ext cx="4864100" cy="10867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21373" y="3476374"/>
            <a:ext cx="1736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Transform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61886" y="4165986"/>
            <a:ext cx="46957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모든 </a:t>
            </a:r>
            <a:r>
              <a:rPr lang="en-US" altLang="ko-KR" dirty="0" err="1" smtClean="0"/>
              <a:t>GameObject</a:t>
            </a:r>
            <a:r>
              <a:rPr lang="ko-KR" altLang="en-US" dirty="0" smtClean="0"/>
              <a:t>가 포함하는 </a:t>
            </a:r>
            <a:r>
              <a:rPr lang="en-US" altLang="ko-KR" dirty="0" smtClean="0"/>
              <a:t>Component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Position : </a:t>
            </a:r>
            <a:r>
              <a:rPr lang="ko-KR" altLang="en-US" dirty="0" smtClean="0"/>
              <a:t>위치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Rotation : </a:t>
            </a:r>
            <a:r>
              <a:rPr lang="ko-KR" altLang="en-US" dirty="0" smtClean="0"/>
              <a:t>회전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Scale : </a:t>
            </a:r>
            <a:r>
              <a:rPr lang="ko-KR" altLang="en-US" dirty="0" smtClean="0"/>
              <a:t>크기</a:t>
            </a:r>
            <a:r>
              <a:rPr lang="en-US" altLang="ko-KR" dirty="0"/>
              <a:t> </a:t>
            </a:r>
            <a:r>
              <a:rPr lang="ko-KR" altLang="en-US" dirty="0" smtClean="0"/>
              <a:t>배율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452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44" y="141827"/>
            <a:ext cx="1433534" cy="371127"/>
          </a:xfrm>
        </p:spPr>
        <p:txBody>
          <a:bodyPr/>
          <a:lstStyle/>
          <a:p>
            <a:r>
              <a:rPr lang="en-US" altLang="ko-KR" sz="2000" dirty="0" smtClean="0"/>
              <a:t>Transform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11" y="2247748"/>
            <a:ext cx="5248275" cy="3748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8553" b="81190"/>
          <a:stretch/>
        </p:blipFill>
        <p:spPr>
          <a:xfrm>
            <a:off x="1263660" y="1177216"/>
            <a:ext cx="4143375" cy="927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78" y="2247748"/>
            <a:ext cx="5248275" cy="37487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8694" b="81330"/>
          <a:stretch/>
        </p:blipFill>
        <p:spPr>
          <a:xfrm>
            <a:off x="6665912" y="1177216"/>
            <a:ext cx="4143375" cy="9017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153653" y="1384300"/>
            <a:ext cx="841248" cy="2437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978224" y="2553981"/>
            <a:ext cx="620130" cy="582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44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444" y="141827"/>
            <a:ext cx="1433534" cy="371127"/>
          </a:xfrm>
        </p:spPr>
        <p:txBody>
          <a:bodyPr/>
          <a:lstStyle/>
          <a:p>
            <a:r>
              <a:rPr lang="en-US" altLang="ko-KR" sz="2000" dirty="0" smtClean="0"/>
              <a:t>Transform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11" y="1059852"/>
            <a:ext cx="6324589" cy="451756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196061" y="2698871"/>
            <a:ext cx="956839" cy="739502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8365033" y="1994133"/>
            <a:ext cx="2374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Transform </a:t>
            </a:r>
            <a:r>
              <a:rPr lang="ko-KR" altLang="en-US" sz="2400" b="1" dirty="0" smtClean="0">
                <a:latin typeface="+mj-ea"/>
                <a:ea typeface="+mj-ea"/>
              </a:rPr>
              <a:t>조작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24543" y="2683745"/>
            <a:ext cx="344838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W : Position </a:t>
            </a:r>
            <a:r>
              <a:rPr lang="ko-KR" altLang="en-US" dirty="0" smtClean="0"/>
              <a:t>수정 모드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E : Rotation </a:t>
            </a:r>
            <a:r>
              <a:rPr lang="ko-KR" altLang="en-US" dirty="0" smtClean="0"/>
              <a:t>수정 모드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R : </a:t>
            </a:r>
            <a:r>
              <a:rPr lang="en-US" altLang="ko-KR" dirty="0" smtClean="0"/>
              <a:t>Scale </a:t>
            </a:r>
            <a:r>
              <a:rPr lang="ko-KR" altLang="en-US" dirty="0" smtClean="0"/>
              <a:t>수정 모드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 : Scale + Position </a:t>
            </a:r>
            <a:r>
              <a:rPr lang="ko-KR" altLang="en-US" dirty="0" smtClean="0"/>
              <a:t>수정 모드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Y : 3 </a:t>
            </a:r>
            <a:r>
              <a:rPr lang="ko-KR" altLang="en-US" dirty="0" smtClean="0"/>
              <a:t>속성 수정 모드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5150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14" y="141827"/>
            <a:ext cx="785793" cy="371127"/>
          </a:xfrm>
        </p:spPr>
        <p:txBody>
          <a:bodyPr/>
          <a:lstStyle/>
          <a:p>
            <a:r>
              <a:rPr lang="en-US" altLang="ko-KR" sz="2000" dirty="0" smtClean="0"/>
              <a:t>Child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4" y="1640766"/>
            <a:ext cx="5466723" cy="32458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03" y="1640766"/>
            <a:ext cx="5466723" cy="32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14" y="141827"/>
            <a:ext cx="785793" cy="371127"/>
          </a:xfrm>
        </p:spPr>
        <p:txBody>
          <a:bodyPr/>
          <a:lstStyle/>
          <a:p>
            <a:r>
              <a:rPr lang="en-US" altLang="ko-KR" sz="2000" dirty="0" smtClean="0"/>
              <a:t>Child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4" y="1074057"/>
            <a:ext cx="2971941" cy="45294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81351"/>
          <a:stretch/>
        </p:blipFill>
        <p:spPr>
          <a:xfrm>
            <a:off x="3594687" y="3771673"/>
            <a:ext cx="4143375" cy="16856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81191"/>
          <a:stretch/>
        </p:blipFill>
        <p:spPr>
          <a:xfrm>
            <a:off x="3594687" y="1572222"/>
            <a:ext cx="4143375" cy="17002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494" y="1815948"/>
            <a:ext cx="4184149" cy="32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5314" y="141827"/>
            <a:ext cx="785793" cy="371127"/>
          </a:xfrm>
        </p:spPr>
        <p:txBody>
          <a:bodyPr/>
          <a:lstStyle/>
          <a:p>
            <a:r>
              <a:rPr lang="en-US" altLang="ko-KR" sz="2000" dirty="0" smtClean="0"/>
              <a:t>Child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6500" y="2480386"/>
            <a:ext cx="2971941" cy="45294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81351"/>
          <a:stretch/>
        </p:blipFill>
        <p:spPr>
          <a:xfrm>
            <a:off x="151106" y="2548940"/>
            <a:ext cx="4143375" cy="16856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81191"/>
          <a:stretch/>
        </p:blipFill>
        <p:spPr>
          <a:xfrm>
            <a:off x="-1799592" y="7733871"/>
            <a:ext cx="3599184" cy="1476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08620" y="-2226974"/>
            <a:ext cx="4184149" cy="324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996" y="371475"/>
            <a:ext cx="3562350" cy="542925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 flipV="1">
            <a:off x="5447949" y="1297866"/>
            <a:ext cx="272740" cy="24114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/>
          <p:cNvSpPr txBox="1"/>
          <p:nvPr/>
        </p:nvSpPr>
        <p:spPr>
          <a:xfrm>
            <a:off x="5857214" y="1164520"/>
            <a:ext cx="15023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드래그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드롭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b="81296"/>
          <a:stretch/>
        </p:blipFill>
        <p:spPr>
          <a:xfrm>
            <a:off x="7993516" y="2480386"/>
            <a:ext cx="4143375" cy="1690688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0436353" y="3468381"/>
            <a:ext cx="879348" cy="227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219336" y="5953144"/>
            <a:ext cx="586968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/>
              <a:t>ChildObject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Transform</a:t>
            </a:r>
            <a:r>
              <a:rPr lang="ko-KR" altLang="en-US" b="1" dirty="0" smtClean="0"/>
              <a:t>은 </a:t>
            </a:r>
            <a:r>
              <a:rPr lang="en-US" altLang="ko-KR" b="1" dirty="0" err="1" smtClean="0"/>
              <a:t>ParentObject</a:t>
            </a:r>
            <a:r>
              <a:rPr lang="ko-KR" altLang="en-US" b="1" dirty="0" smtClean="0"/>
              <a:t>의 상대적인 값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31546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0505" y="141827"/>
            <a:ext cx="795411" cy="371127"/>
          </a:xfrm>
        </p:spPr>
        <p:txBody>
          <a:bodyPr/>
          <a:lstStyle/>
          <a:p>
            <a:r>
              <a:rPr lang="en-US" altLang="ko-KR" sz="2000" dirty="0" smtClean="0"/>
              <a:t>Light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6500" y="2480386"/>
            <a:ext cx="2971941" cy="45294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81191"/>
          <a:stretch/>
        </p:blipFill>
        <p:spPr>
          <a:xfrm>
            <a:off x="-1799592" y="7733871"/>
            <a:ext cx="3599184" cy="1476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08620" y="-2226974"/>
            <a:ext cx="4184149" cy="324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79" y="1017876"/>
            <a:ext cx="3131970" cy="47733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378" y="587040"/>
            <a:ext cx="3268326" cy="57026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844" y="1775741"/>
            <a:ext cx="4287838" cy="332526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04990" y="6000789"/>
            <a:ext cx="10823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mtClean="0"/>
              <a:t>더블 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279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6792" y="113967"/>
            <a:ext cx="942822" cy="426848"/>
          </a:xfrm>
        </p:spPr>
        <p:txBody>
          <a:bodyPr/>
          <a:lstStyle/>
          <a:p>
            <a:r>
              <a:rPr lang="en-US" altLang="ko-KR" dirty="0"/>
              <a:t>Unity</a:t>
            </a:r>
            <a:endParaRPr lang="ko-KR" altLang="en-US" dirty="0"/>
          </a:p>
        </p:txBody>
      </p:sp>
      <p:pic>
        <p:nvPicPr>
          <p:cNvPr id="8194" name="Picture 2" descr="Cuphead fighting balloon Bep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49" y="1028700"/>
            <a:ext cx="4413656" cy="2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onument valley 2 made with 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98" y="1028700"/>
            <a:ext cx="4415970" cy="220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ri and the blind forest made with un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5" y="3821113"/>
            <a:ext cx="4435475" cy="2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earthstone made with un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198" y="3914776"/>
            <a:ext cx="4643436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04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0505" y="141827"/>
            <a:ext cx="795411" cy="371127"/>
          </a:xfrm>
        </p:spPr>
        <p:txBody>
          <a:bodyPr/>
          <a:lstStyle/>
          <a:p>
            <a:r>
              <a:rPr lang="en-US" altLang="ko-KR" sz="2000" dirty="0" smtClean="0"/>
              <a:t>Light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6500" y="2480386"/>
            <a:ext cx="2971941" cy="45294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81191"/>
          <a:stretch/>
        </p:blipFill>
        <p:spPr>
          <a:xfrm>
            <a:off x="-1799592" y="7733871"/>
            <a:ext cx="3599184" cy="1476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08620" y="-2226974"/>
            <a:ext cx="4184149" cy="324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254" y="2410225"/>
            <a:ext cx="3178019" cy="2464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805" y="1269054"/>
            <a:ext cx="2486571" cy="43386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84" y="2410225"/>
            <a:ext cx="3180396" cy="24664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243" y="1269053"/>
            <a:ext cx="2486571" cy="4338638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00806" y="2223962"/>
            <a:ext cx="375470" cy="18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139756" y="2547812"/>
            <a:ext cx="1530058" cy="18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803" y="141827"/>
            <a:ext cx="1110817" cy="371127"/>
          </a:xfrm>
        </p:spPr>
        <p:txBody>
          <a:bodyPr/>
          <a:lstStyle/>
          <a:p>
            <a:r>
              <a:rPr lang="en-US" altLang="ko-KR" sz="2000" dirty="0" smtClean="0"/>
              <a:t>Camera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6500" y="2480386"/>
            <a:ext cx="2971941" cy="45294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81191"/>
          <a:stretch/>
        </p:blipFill>
        <p:spPr>
          <a:xfrm>
            <a:off x="-1799592" y="7733871"/>
            <a:ext cx="3599184" cy="1476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08620" y="-2226974"/>
            <a:ext cx="4184149" cy="3244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37" y="1520505"/>
            <a:ext cx="2287956" cy="34869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453" y="1640766"/>
            <a:ext cx="4186238" cy="32464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751" y="1752600"/>
            <a:ext cx="4751163" cy="28933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22761" y="5784215"/>
            <a:ext cx="760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Camera : </a:t>
            </a:r>
            <a:r>
              <a:rPr lang="ko-KR" altLang="en-US" sz="2400" b="1" dirty="0" smtClean="0">
                <a:latin typeface="+mj-ea"/>
                <a:ea typeface="+mj-ea"/>
              </a:rPr>
              <a:t>게임 속에서 </a:t>
            </a:r>
            <a:r>
              <a:rPr lang="en-US" altLang="ko-KR" sz="2400" b="1" dirty="0" smtClean="0">
                <a:latin typeface="+mj-ea"/>
                <a:ea typeface="+mj-ea"/>
              </a:rPr>
              <a:t>3D </a:t>
            </a:r>
            <a:r>
              <a:rPr lang="ko-KR" altLang="en-US" sz="2400" b="1" dirty="0" smtClean="0">
                <a:latin typeface="+mj-ea"/>
                <a:ea typeface="+mj-ea"/>
              </a:rPr>
              <a:t>공간을 보고 화면에 출력하는 눈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19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2803" y="141827"/>
            <a:ext cx="1110817" cy="371127"/>
          </a:xfrm>
        </p:spPr>
        <p:txBody>
          <a:bodyPr/>
          <a:lstStyle/>
          <a:p>
            <a:r>
              <a:rPr lang="en-US" altLang="ko-KR" sz="2000" dirty="0" smtClean="0"/>
              <a:t>Camera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6500" y="2480386"/>
            <a:ext cx="2971941" cy="45294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81191"/>
          <a:stretch/>
        </p:blipFill>
        <p:spPr>
          <a:xfrm>
            <a:off x="-1799592" y="7733871"/>
            <a:ext cx="3599184" cy="14769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08620" y="-2226974"/>
            <a:ext cx="4184149" cy="3244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86" y="1031590"/>
            <a:ext cx="2738014" cy="477736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8329" y="1640766"/>
            <a:ext cx="3002871" cy="5055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200" y="1924579"/>
            <a:ext cx="3968639" cy="30777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7843" y="2010010"/>
            <a:ext cx="4631592" cy="28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305" y="141827"/>
            <a:ext cx="1095814" cy="371127"/>
          </a:xfrm>
        </p:spPr>
        <p:txBody>
          <a:bodyPr/>
          <a:lstStyle/>
          <a:p>
            <a:r>
              <a:rPr lang="en-US" altLang="ko-KR" sz="2000" dirty="0" smtClean="0"/>
              <a:t>Collider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79" y="670144"/>
            <a:ext cx="3226139" cy="562905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386119" y="4751081"/>
            <a:ext cx="3443056" cy="1106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06681" y="1317731"/>
            <a:ext cx="6906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Collider : </a:t>
            </a:r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가 충돌을 감지할 수 있게 함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162" y="3438373"/>
            <a:ext cx="3623223" cy="280984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771902" y="4931951"/>
            <a:ext cx="342773" cy="304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216030" y="4751081"/>
            <a:ext cx="3241920" cy="331575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5486972" y="2021806"/>
            <a:ext cx="59456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기본 </a:t>
            </a:r>
            <a:r>
              <a:rPr lang="en-US" altLang="ko-KR" dirty="0" smtClean="0"/>
              <a:t>Cube</a:t>
            </a:r>
            <a:r>
              <a:rPr lang="ko-KR" altLang="en-US" dirty="0" smtClean="0"/>
              <a:t>는 보이는 크기에 알맞게 </a:t>
            </a:r>
            <a:r>
              <a:rPr lang="en-US" altLang="ko-KR" dirty="0" smtClean="0"/>
              <a:t>Collider</a:t>
            </a:r>
            <a:r>
              <a:rPr lang="ko-KR" altLang="en-US" dirty="0" smtClean="0"/>
              <a:t>가 설정되어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2503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305" y="141827"/>
            <a:ext cx="1095814" cy="371127"/>
          </a:xfrm>
        </p:spPr>
        <p:txBody>
          <a:bodyPr/>
          <a:lstStyle/>
          <a:p>
            <a:r>
              <a:rPr lang="en-US" altLang="ko-KR" sz="2000" dirty="0" smtClean="0"/>
              <a:t>Collider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12" y="856408"/>
            <a:ext cx="3562350" cy="5429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99" y="512954"/>
            <a:ext cx="5200566" cy="403309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51645" y="1995181"/>
            <a:ext cx="604155" cy="227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76350"/>
          <a:stretch/>
        </p:blipFill>
        <p:spPr>
          <a:xfrm>
            <a:off x="5646894" y="4779963"/>
            <a:ext cx="4143375" cy="17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0305" y="141827"/>
            <a:ext cx="1095814" cy="371127"/>
          </a:xfrm>
        </p:spPr>
        <p:txBody>
          <a:bodyPr/>
          <a:lstStyle/>
          <a:p>
            <a:r>
              <a:rPr lang="en-US" altLang="ko-KR" sz="2000" dirty="0" smtClean="0"/>
              <a:t>Collider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58586" y="2819940"/>
            <a:ext cx="2481944" cy="618432"/>
            <a:chOff x="4557485" y="2656114"/>
            <a:chExt cx="3261957" cy="81279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l="46032" t="4295" r="48333" b="93114"/>
            <a:stretch/>
          </p:blipFill>
          <p:spPr>
            <a:xfrm>
              <a:off x="4557485" y="2656114"/>
              <a:ext cx="3261957" cy="81279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675350" y="2702956"/>
              <a:ext cx="1057793" cy="707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828" y="1000555"/>
            <a:ext cx="6976772" cy="42486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3140" y="5699231"/>
            <a:ext cx="742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가 움직이는 </a:t>
            </a:r>
            <a:r>
              <a:rPr lang="en-US" altLang="ko-KR" sz="2400" b="1" dirty="0" smtClean="0">
                <a:latin typeface="+mj-ea"/>
                <a:ea typeface="+mj-ea"/>
              </a:rPr>
              <a:t>Component</a:t>
            </a:r>
            <a:r>
              <a:rPr lang="ko-KR" altLang="en-US" sz="2400" b="1" dirty="0" smtClean="0">
                <a:latin typeface="+mj-ea"/>
                <a:ea typeface="+mj-ea"/>
              </a:rPr>
              <a:t>를 추가하지 않음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75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65" y="141827"/>
            <a:ext cx="1375698" cy="371127"/>
          </a:xfrm>
        </p:spPr>
        <p:txBody>
          <a:bodyPr/>
          <a:lstStyle/>
          <a:p>
            <a:r>
              <a:rPr lang="en-US" altLang="ko-KR" sz="2000" dirty="0" err="1" smtClean="0"/>
              <a:t>Rigidbody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85" y="856408"/>
            <a:ext cx="2877097" cy="559545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526063" y="5830581"/>
            <a:ext cx="1775937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77" y="2085369"/>
            <a:ext cx="2190750" cy="30003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4222696" y="2486248"/>
            <a:ext cx="2267004" cy="273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838165" y="2973148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Rigidbody</a:t>
            </a:r>
            <a:r>
              <a:rPr lang="en-US" altLang="ko-KR" sz="2400" b="1" dirty="0" smtClean="0">
                <a:latin typeface="+mj-ea"/>
                <a:ea typeface="+mj-ea"/>
              </a:rPr>
              <a:t>(</a:t>
            </a:r>
            <a:r>
              <a:rPr lang="ko-KR" altLang="en-US" sz="2400" b="1" dirty="0" err="1" smtClean="0">
                <a:latin typeface="+mj-ea"/>
                <a:ea typeface="+mj-ea"/>
              </a:rPr>
              <a:t>강체</a:t>
            </a:r>
            <a:r>
              <a:rPr lang="en-US" altLang="ko-KR" sz="2400" b="1" dirty="0" smtClean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45267" y="3499843"/>
            <a:ext cx="4045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GameObject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강체의</a:t>
            </a:r>
            <a:r>
              <a:rPr lang="ko-KR" altLang="en-US" dirty="0" smtClean="0"/>
              <a:t> 속성을 가짐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GameObject</a:t>
            </a:r>
            <a:r>
              <a:rPr lang="ko-KR" altLang="en-US" dirty="0" smtClean="0"/>
              <a:t>에 중력을 적용시킬 수 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3371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65" y="141827"/>
            <a:ext cx="1375698" cy="371127"/>
          </a:xfrm>
        </p:spPr>
        <p:txBody>
          <a:bodyPr/>
          <a:lstStyle/>
          <a:p>
            <a:r>
              <a:rPr lang="en-US" altLang="ko-KR" sz="2000" dirty="0" err="1" smtClean="0"/>
              <a:t>Rigidbody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658586" y="2819940"/>
            <a:ext cx="2481944" cy="618432"/>
            <a:chOff x="4557485" y="2656114"/>
            <a:chExt cx="3261957" cy="81279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46032" t="4295" r="48333" b="93114"/>
            <a:stretch/>
          </p:blipFill>
          <p:spPr>
            <a:xfrm>
              <a:off x="4557485" y="2656114"/>
              <a:ext cx="3261957" cy="81279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4675350" y="2702956"/>
              <a:ext cx="1057793" cy="707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30" y="856408"/>
            <a:ext cx="7976722" cy="48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65" y="141827"/>
            <a:ext cx="1375698" cy="371127"/>
          </a:xfrm>
        </p:spPr>
        <p:txBody>
          <a:bodyPr/>
          <a:lstStyle/>
          <a:p>
            <a:r>
              <a:rPr lang="en-US" altLang="ko-KR" sz="2000" dirty="0" err="1" smtClean="0"/>
              <a:t>Rigidbody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63" y="1397000"/>
            <a:ext cx="5386722" cy="41774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85" y="1827195"/>
            <a:ext cx="5291448" cy="322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65" y="141827"/>
            <a:ext cx="1375698" cy="371127"/>
          </a:xfrm>
        </p:spPr>
        <p:txBody>
          <a:bodyPr/>
          <a:lstStyle/>
          <a:p>
            <a:r>
              <a:rPr lang="en-US" altLang="ko-KR" sz="2000" dirty="0" err="1" smtClean="0"/>
              <a:t>Rigidbody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7491" b="12564"/>
          <a:stretch/>
        </p:blipFill>
        <p:spPr>
          <a:xfrm>
            <a:off x="430943" y="2019300"/>
            <a:ext cx="4972050" cy="2895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30943" y="3924300"/>
            <a:ext cx="4972050" cy="723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56" y="1640765"/>
            <a:ext cx="6349005" cy="386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6370" y="967665"/>
            <a:ext cx="6566862" cy="4247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  <a:hlinkClick r:id="rId2"/>
              </a:rPr>
              <a:t>https://unity3d.com/kr/get-unity/download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370" y="1590615"/>
            <a:ext cx="260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Google </a:t>
            </a:r>
            <a:r>
              <a:rPr lang="ko-KR" altLang="en-US" dirty="0"/>
              <a:t>검색 </a:t>
            </a:r>
            <a:r>
              <a:rPr lang="en-US" altLang="ko-KR" dirty="0"/>
              <a:t>: unity hub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583" t="7308" r="36563" b="44231"/>
          <a:stretch/>
        </p:blipFill>
        <p:spPr>
          <a:xfrm>
            <a:off x="490057" y="2158164"/>
            <a:ext cx="4847973" cy="23630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762124" y="3960072"/>
            <a:ext cx="1082675" cy="313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749798" y="1959947"/>
            <a:ext cx="5619994" cy="3449955"/>
            <a:chOff x="6016498" y="1807845"/>
            <a:chExt cx="4640418" cy="2848621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6498" y="1807845"/>
              <a:ext cx="4640418" cy="28486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0142376" y="1997270"/>
              <a:ext cx="221407" cy="1982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9238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6" y="856408"/>
            <a:ext cx="3286125" cy="4676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1356" y="5876637"/>
            <a:ext cx="256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C, Ctrl + 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556" y="1460500"/>
            <a:ext cx="3774348" cy="29270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862" y="1460500"/>
            <a:ext cx="3878007" cy="30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6" y="856408"/>
            <a:ext cx="3286125" cy="4676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1356" y="5876637"/>
            <a:ext cx="2563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C, Ctrl + 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556" y="1460500"/>
            <a:ext cx="3774348" cy="29270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862" y="1460500"/>
            <a:ext cx="3878007" cy="300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7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98083" y="670144"/>
            <a:ext cx="5551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모든 </a:t>
            </a:r>
            <a:r>
              <a:rPr lang="en-US" altLang="ko-KR" sz="2400" b="1" dirty="0" smtClean="0">
                <a:latin typeface="+mj-ea"/>
                <a:ea typeface="+mj-ea"/>
              </a:rPr>
              <a:t>Cube</a:t>
            </a:r>
            <a:r>
              <a:rPr lang="ko-KR" altLang="en-US" sz="2400" b="1" dirty="0" smtClean="0">
                <a:latin typeface="+mj-ea"/>
                <a:ea typeface="+mj-ea"/>
              </a:rPr>
              <a:t>의 </a:t>
            </a:r>
            <a:r>
              <a:rPr lang="en-US" altLang="ko-KR" sz="2400" b="1" dirty="0" err="1" smtClean="0">
                <a:latin typeface="+mj-ea"/>
                <a:ea typeface="+mj-ea"/>
              </a:rPr>
              <a:t>Rigidbody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설정을 바꿔야함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18" y="1466390"/>
            <a:ext cx="6200680" cy="48086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34628"/>
          <a:stretch/>
        </p:blipFill>
        <p:spPr>
          <a:xfrm>
            <a:off x="746292" y="1553577"/>
            <a:ext cx="3645141" cy="46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0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6667" t="371" r="130" b="3848"/>
          <a:stretch/>
        </p:blipFill>
        <p:spPr>
          <a:xfrm>
            <a:off x="187662" y="1383828"/>
            <a:ext cx="6009938" cy="3250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331716" y="4960034"/>
            <a:ext cx="4097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프로젝트에 </a:t>
            </a:r>
            <a:r>
              <a:rPr lang="en-US" altLang="ko-KR" sz="2400" b="1" dirty="0" smtClean="0">
                <a:latin typeface="+mj-ea"/>
                <a:ea typeface="+mj-ea"/>
              </a:rPr>
              <a:t>Prefab</a:t>
            </a:r>
            <a:r>
              <a:rPr lang="en-US" altLang="ko-KR" sz="2400" b="1" dirty="0">
                <a:latin typeface="+mj-ea"/>
                <a:ea typeface="+mj-ea"/>
              </a:rPr>
              <a:t>s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폴더 생성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719" y="1349958"/>
            <a:ext cx="5551565" cy="384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3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73456" y="254645"/>
            <a:ext cx="512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Cube</a:t>
            </a:r>
            <a:r>
              <a:rPr lang="ko-KR" altLang="en-US" sz="2400" b="1" dirty="0" smtClean="0">
                <a:latin typeface="+mj-ea"/>
                <a:ea typeface="+mj-ea"/>
              </a:rPr>
              <a:t>를 </a:t>
            </a:r>
            <a:r>
              <a:rPr lang="en-US" altLang="ko-KR" sz="2400" b="1" dirty="0" smtClean="0">
                <a:latin typeface="+mj-ea"/>
                <a:ea typeface="+mj-ea"/>
              </a:rPr>
              <a:t>1</a:t>
            </a:r>
            <a:r>
              <a:rPr lang="ko-KR" altLang="en-US" sz="2400" b="1" dirty="0" smtClean="0">
                <a:latin typeface="+mj-ea"/>
                <a:ea typeface="+mj-ea"/>
              </a:rPr>
              <a:t>개만 남기고 </a:t>
            </a:r>
            <a:r>
              <a:rPr lang="en-US" altLang="ko-KR" sz="2400" b="1" dirty="0" smtClean="0">
                <a:latin typeface="+mj-ea"/>
                <a:ea typeface="+mj-ea"/>
              </a:rPr>
              <a:t>Prefabs </a:t>
            </a:r>
            <a:r>
              <a:rPr lang="ko-KR" altLang="en-US" sz="2400" b="1" dirty="0" smtClean="0">
                <a:latin typeface="+mj-ea"/>
                <a:ea typeface="+mj-ea"/>
              </a:rPr>
              <a:t>폴더에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드래그 </a:t>
            </a:r>
            <a:r>
              <a:rPr lang="en-US" altLang="ko-KR" sz="2400" b="1" dirty="0" smtClean="0">
                <a:latin typeface="+mj-ea"/>
                <a:ea typeface="+mj-ea"/>
              </a:rPr>
              <a:t>&amp; </a:t>
            </a:r>
            <a:r>
              <a:rPr lang="ko-KR" altLang="en-US" sz="2400" b="1" dirty="0" smtClean="0">
                <a:latin typeface="+mj-ea"/>
                <a:ea typeface="+mj-ea"/>
              </a:rPr>
              <a:t>드롭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5" y="856408"/>
            <a:ext cx="3619500" cy="5476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6795" r="80625"/>
          <a:stretch/>
        </p:blipFill>
        <p:spPr>
          <a:xfrm>
            <a:off x="4359897" y="722714"/>
            <a:ext cx="2204469" cy="574426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950979" y="1338688"/>
            <a:ext cx="357621" cy="3436512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917" y="1640766"/>
            <a:ext cx="4771865" cy="33014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34189" y="5497355"/>
            <a:ext cx="5205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를 </a:t>
            </a:r>
            <a:r>
              <a:rPr lang="en-US" altLang="ko-KR" sz="2400" b="1" dirty="0" smtClean="0">
                <a:latin typeface="+mj-ea"/>
                <a:ea typeface="+mj-ea"/>
              </a:rPr>
              <a:t>Prefab</a:t>
            </a:r>
            <a:r>
              <a:rPr lang="ko-KR" altLang="en-US" sz="2400" b="1" dirty="0" smtClean="0">
                <a:latin typeface="+mj-ea"/>
                <a:ea typeface="+mj-ea"/>
              </a:rPr>
              <a:t>으로 저장 완료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681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17368" y="607855"/>
            <a:ext cx="6266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기존의 </a:t>
            </a:r>
            <a:r>
              <a:rPr lang="en-US" altLang="ko-KR" sz="2400" b="1" dirty="0" smtClean="0">
                <a:latin typeface="+mj-ea"/>
                <a:ea typeface="+mj-ea"/>
              </a:rPr>
              <a:t>Cube</a:t>
            </a:r>
            <a:r>
              <a:rPr lang="ko-KR" altLang="en-US" sz="2400" b="1" dirty="0" smtClean="0">
                <a:latin typeface="+mj-ea"/>
                <a:ea typeface="+mj-ea"/>
              </a:rPr>
              <a:t>를 지우고 </a:t>
            </a:r>
            <a:r>
              <a:rPr lang="en-US" altLang="ko-KR" sz="2400" b="1" dirty="0" smtClean="0">
                <a:latin typeface="+mj-ea"/>
                <a:ea typeface="+mj-ea"/>
              </a:rPr>
              <a:t>Prefab</a:t>
            </a:r>
            <a:r>
              <a:rPr lang="ko-KR" altLang="en-US" sz="2400" b="1" dirty="0" smtClean="0">
                <a:latin typeface="+mj-ea"/>
                <a:ea typeface="+mj-ea"/>
              </a:rPr>
              <a:t>을 </a:t>
            </a:r>
            <a:r>
              <a:rPr lang="ko-KR" altLang="en-US" sz="2400" b="1" dirty="0" smtClean="0">
                <a:latin typeface="+mj-ea"/>
                <a:ea typeface="+mj-ea"/>
              </a:rPr>
              <a:t>드래그 </a:t>
            </a:r>
            <a:r>
              <a:rPr lang="en-US" altLang="ko-KR" sz="2400" b="1" dirty="0" smtClean="0">
                <a:latin typeface="+mj-ea"/>
                <a:ea typeface="+mj-ea"/>
              </a:rPr>
              <a:t>&amp; </a:t>
            </a:r>
            <a:r>
              <a:rPr lang="ko-KR" altLang="en-US" sz="2400" b="1" dirty="0" smtClean="0">
                <a:latin typeface="+mj-ea"/>
                <a:ea typeface="+mj-ea"/>
              </a:rPr>
              <a:t>드롭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15" y="856408"/>
            <a:ext cx="3619500" cy="5476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030" y="1184067"/>
            <a:ext cx="6553200" cy="45339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08184" y="5907973"/>
            <a:ext cx="668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Prefab </a:t>
            </a:r>
            <a:r>
              <a:rPr lang="ko-KR" altLang="en-US" sz="2400" b="1" dirty="0" smtClean="0">
                <a:latin typeface="+mj-ea"/>
                <a:ea typeface="+mj-ea"/>
              </a:rPr>
              <a:t>기반의 </a:t>
            </a:r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는 파란색으로 표시됨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412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85860"/>
            <a:ext cx="3909785" cy="27050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3562" y="5147080"/>
            <a:ext cx="3063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Cube </a:t>
            </a:r>
            <a:r>
              <a:rPr lang="ko-KR" altLang="en-US" sz="2400" b="1" dirty="0" err="1" smtClean="0">
                <a:latin typeface="+mj-ea"/>
                <a:ea typeface="+mj-ea"/>
              </a:rPr>
              <a:t>프리팹</a:t>
            </a:r>
            <a:r>
              <a:rPr lang="ko-KR" altLang="en-US" sz="2400" b="1" dirty="0" smtClean="0">
                <a:latin typeface="+mj-ea"/>
                <a:ea typeface="+mj-ea"/>
              </a:rPr>
              <a:t> 더블클릭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065" y="1472606"/>
            <a:ext cx="4796169" cy="3318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017" y="1271836"/>
            <a:ext cx="2458315" cy="37198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52538" y="5147080"/>
            <a:ext cx="3987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Hierarchy</a:t>
            </a:r>
            <a:r>
              <a:rPr lang="ko-KR" altLang="en-US" sz="2400" b="1" dirty="0" smtClean="0">
                <a:latin typeface="+mj-ea"/>
                <a:ea typeface="+mj-ea"/>
              </a:rPr>
              <a:t>와 </a:t>
            </a:r>
            <a:r>
              <a:rPr lang="en-US" altLang="ko-KR" sz="2400" b="1" dirty="0" smtClean="0">
                <a:latin typeface="+mj-ea"/>
                <a:ea typeface="+mj-ea"/>
              </a:rPr>
              <a:t>Scene View</a:t>
            </a:r>
            <a:r>
              <a:rPr lang="ko-KR" altLang="en-US" sz="2400" b="1" dirty="0" smtClean="0">
                <a:latin typeface="+mj-ea"/>
                <a:ea typeface="+mj-ea"/>
              </a:rPr>
              <a:t>가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Prefab </a:t>
            </a:r>
            <a:r>
              <a:rPr lang="ko-KR" altLang="en-US" sz="2400" b="1" dirty="0" smtClean="0">
                <a:latin typeface="+mj-ea"/>
                <a:ea typeface="+mj-ea"/>
              </a:rPr>
              <a:t>편집 모드가 됨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317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55087" y="5331745"/>
            <a:ext cx="3757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 smtClean="0">
                <a:latin typeface="+mj-ea"/>
                <a:ea typeface="+mj-ea"/>
              </a:rPr>
              <a:t>프리팹의</a:t>
            </a:r>
            <a:r>
              <a:rPr lang="ko-KR" altLang="en-US" sz="2400" b="1" dirty="0" smtClean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Component </a:t>
            </a:r>
            <a:r>
              <a:rPr lang="ko-KR" altLang="en-US" sz="2400" b="1" dirty="0" smtClean="0">
                <a:latin typeface="+mj-ea"/>
                <a:ea typeface="+mj-ea"/>
              </a:rPr>
              <a:t>변경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56251" y="5519607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다시 </a:t>
            </a:r>
            <a:r>
              <a:rPr lang="en-US" altLang="ko-KR" sz="2400" b="1" dirty="0" smtClean="0">
                <a:latin typeface="+mj-ea"/>
                <a:ea typeface="+mj-ea"/>
              </a:rPr>
              <a:t>Scene View</a:t>
            </a:r>
            <a:r>
              <a:rPr lang="ko-KR" altLang="en-US" sz="2400" b="1" dirty="0" smtClean="0">
                <a:latin typeface="+mj-ea"/>
                <a:ea typeface="+mj-ea"/>
              </a:rPr>
              <a:t>로 복귀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14" y="856409"/>
            <a:ext cx="2835575" cy="429067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859307" y="3366781"/>
            <a:ext cx="2949448" cy="417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18" y="856408"/>
            <a:ext cx="2947815" cy="446051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992153" y="1111680"/>
            <a:ext cx="250002" cy="302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8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15" y="1171423"/>
            <a:ext cx="6553200" cy="4533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45380" y="5954045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latin typeface="+mj-ea"/>
                <a:ea typeface="+mj-ea"/>
              </a:rPr>
              <a:t>한 번의 수정으로 일괄적인 변경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05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715" y="141827"/>
            <a:ext cx="987001" cy="371127"/>
          </a:xfrm>
        </p:spPr>
        <p:txBody>
          <a:bodyPr/>
          <a:lstStyle/>
          <a:p>
            <a:r>
              <a:rPr lang="en-US" altLang="ko-KR" sz="2000" dirty="0" smtClean="0"/>
              <a:t>Prefab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650" y="5714815"/>
            <a:ext cx="5747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Scene</a:t>
            </a:r>
            <a:r>
              <a:rPr lang="ko-KR" altLang="en-US" sz="2400" b="1" dirty="0" smtClean="0">
                <a:latin typeface="+mj-ea"/>
                <a:ea typeface="+mj-ea"/>
              </a:rPr>
              <a:t>의 </a:t>
            </a:r>
            <a:r>
              <a:rPr lang="en-US" altLang="ko-KR" sz="2400" b="1" dirty="0" err="1" smtClean="0">
                <a:latin typeface="+mj-ea"/>
                <a:ea typeface="+mj-ea"/>
              </a:rPr>
              <a:t>GameObject</a:t>
            </a:r>
            <a:r>
              <a:rPr lang="ko-KR" altLang="en-US" sz="2400" b="1" dirty="0" smtClean="0">
                <a:latin typeface="+mj-ea"/>
                <a:ea typeface="+mj-ea"/>
              </a:rPr>
              <a:t>에 </a:t>
            </a:r>
            <a:r>
              <a:rPr lang="ko-KR" altLang="en-US" sz="2400" b="1" dirty="0" smtClean="0">
                <a:latin typeface="+mj-ea"/>
                <a:ea typeface="+mj-ea"/>
              </a:rPr>
              <a:t>별도로 변경 가능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Prefab</a:t>
            </a:r>
            <a:r>
              <a:rPr lang="ko-KR" altLang="en-US" sz="2400" b="1" dirty="0" smtClean="0">
                <a:latin typeface="+mj-ea"/>
                <a:ea typeface="+mj-ea"/>
              </a:rPr>
              <a:t>과 다른 부분이 표시됨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09" y="748258"/>
            <a:ext cx="3152764" cy="47706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43933"/>
            <a:ext cx="6553200" cy="4533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92352" y="3608081"/>
            <a:ext cx="3479125" cy="595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2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42622" y="1620441"/>
            <a:ext cx="4610511" cy="2830262"/>
            <a:chOff x="726599" y="1929784"/>
            <a:chExt cx="3878596" cy="23809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599" y="1929784"/>
              <a:ext cx="3878596" cy="2380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4368127" y="2070049"/>
              <a:ext cx="221407" cy="1982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39" y="1565417"/>
            <a:ext cx="4170883" cy="29403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465712" y="2228824"/>
            <a:ext cx="726565" cy="2356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59018" y="4001641"/>
            <a:ext cx="2182141" cy="355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74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37712" y="-1382368"/>
            <a:ext cx="5402263" cy="44775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51628" y="3105835"/>
            <a:ext cx="8288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>
                <a:latin typeface="+mj-ea"/>
                <a:ea typeface="+mj-ea"/>
              </a:rPr>
              <a:t>남이 만들어 놓은 멋진 </a:t>
            </a:r>
            <a:r>
              <a:rPr lang="en-US" altLang="ko-KR" sz="3600" b="1" dirty="0" smtClean="0">
                <a:latin typeface="+mj-ea"/>
                <a:ea typeface="+mj-ea"/>
              </a:rPr>
              <a:t>Prefab</a:t>
            </a:r>
            <a:r>
              <a:rPr lang="ko-KR" altLang="en-US" sz="3600" b="1" dirty="0" smtClean="0">
                <a:latin typeface="+mj-ea"/>
                <a:ea typeface="+mj-ea"/>
              </a:rPr>
              <a:t>을 사용하자</a:t>
            </a:r>
            <a:r>
              <a:rPr lang="en-US" altLang="ko-KR" sz="3600" b="1" dirty="0" smtClean="0">
                <a:latin typeface="+mj-ea"/>
                <a:ea typeface="+mj-ea"/>
              </a:rPr>
              <a:t>!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371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3" y="1841237"/>
            <a:ext cx="3265750" cy="270674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045721" y="4866648"/>
            <a:ext cx="337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3"/>
              </a:rPr>
              <a:t>https://www.turbosquid.com/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208" y="2040701"/>
            <a:ext cx="4260591" cy="23078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334" y="2040701"/>
            <a:ext cx="4013828" cy="21741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49376" y="4860859"/>
            <a:ext cx="32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6"/>
              </a:rPr>
              <a:t>https://www.mixamo.com/#/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0612" y="4814692"/>
            <a:ext cx="1914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676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2" y="1116156"/>
            <a:ext cx="4970657" cy="41198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29713" y="5377517"/>
            <a:ext cx="35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Window → 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2527" y="5839182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+ 9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579" y="1206846"/>
            <a:ext cx="6111775" cy="39384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864852" y="2884181"/>
            <a:ext cx="1184148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87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4678987" y="4195291"/>
            <a:ext cx="35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Window → 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536173" y="465695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+ 9</a:t>
            </a:r>
            <a:endParaRPr lang="ko-KR" altLang="en-US" sz="2400" b="1" dirty="0"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3499" y="1358897"/>
            <a:ext cx="5833624" cy="3759203"/>
            <a:chOff x="516418" y="806079"/>
            <a:chExt cx="6639191" cy="42783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418" y="806079"/>
              <a:ext cx="6639191" cy="4278312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4822952" y="3023881"/>
              <a:ext cx="2073148" cy="3725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44244" y="1358897"/>
            <a:ext cx="5833625" cy="3759203"/>
            <a:chOff x="6545263" y="1358897"/>
            <a:chExt cx="5833625" cy="375920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5263" y="1358897"/>
              <a:ext cx="5833625" cy="3759203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0332918" y="3777502"/>
              <a:ext cx="1821602" cy="3273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8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4678987" y="4195291"/>
            <a:ext cx="35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Window → 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536173" y="465695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+ 9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856408"/>
            <a:ext cx="3333750" cy="55340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641853" y="6109981"/>
            <a:ext cx="536448" cy="252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560" y="1478124"/>
            <a:ext cx="6032104" cy="41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4678987" y="4195291"/>
            <a:ext cx="35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Window → 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536173" y="465695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+ 9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00023"/>
            <a:ext cx="5905500" cy="40857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31166" y="579549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mtClean="0">
                <a:latin typeface="+mj-ea"/>
                <a:ea typeface="+mj-ea"/>
              </a:rPr>
              <a:t>폴더정리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00" y="1585847"/>
            <a:ext cx="5355200" cy="37050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71017" y="5795491"/>
            <a:ext cx="3302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Prefab </a:t>
            </a:r>
            <a:r>
              <a:rPr lang="ko-KR" altLang="en-US" sz="2400" b="1" dirty="0" smtClean="0">
                <a:latin typeface="+mj-ea"/>
                <a:ea typeface="+mj-ea"/>
              </a:rPr>
              <a:t>폴더를 찾아보자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834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4678987" y="4195291"/>
            <a:ext cx="35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Window → 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536173" y="465695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+ 9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6" y="1131887"/>
            <a:ext cx="7278274" cy="5035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814981"/>
            <a:ext cx="36195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4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4678987" y="4195291"/>
            <a:ext cx="35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Window → 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536173" y="465695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+ 9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66" y="1131887"/>
            <a:ext cx="7278274" cy="5035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814981"/>
            <a:ext cx="36195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359" y="141827"/>
            <a:ext cx="1581716" cy="371127"/>
          </a:xfrm>
        </p:spPr>
        <p:txBody>
          <a:bodyPr/>
          <a:lstStyle/>
          <a:p>
            <a:r>
              <a:rPr lang="en-US" altLang="ko-KR" sz="2000" dirty="0" smtClean="0"/>
              <a:t>Asset Store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4678987" y="4195291"/>
            <a:ext cx="35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Window → 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536173" y="465695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+ 9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17" y="856408"/>
            <a:ext cx="3204500" cy="4848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418" y="1171423"/>
            <a:ext cx="6553200" cy="45339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30174" y="-2142626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48039" y="5922491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Rigidbody</a:t>
            </a:r>
            <a:r>
              <a:rPr lang="en-US" altLang="ko-KR" sz="2400" b="1" dirty="0" smtClean="0"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latin typeface="+mj-ea"/>
                <a:ea typeface="+mj-ea"/>
              </a:rPr>
              <a:t>추가</a:t>
            </a:r>
            <a:endParaRPr lang="ko-KR" altLang="en-US" sz="2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222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1846" y="141827"/>
            <a:ext cx="652743" cy="371127"/>
          </a:xfrm>
        </p:spPr>
        <p:txBody>
          <a:bodyPr/>
          <a:lstStyle/>
          <a:p>
            <a:r>
              <a:rPr lang="ko-KR" altLang="en-US" sz="2000" dirty="0" smtClean="0"/>
              <a:t>저장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9552150" y="-2226974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001354" y="-1267198"/>
            <a:ext cx="2670772" cy="28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492077" y="-983809"/>
            <a:ext cx="545483" cy="482280"/>
          </a:xfrm>
          <a:prstGeom prst="straightConnector1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/>
          <p:cNvSpPr/>
          <p:nvPr/>
        </p:nvSpPr>
        <p:spPr>
          <a:xfrm>
            <a:off x="13839952" y="483881"/>
            <a:ext cx="1023131" cy="372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763627" y="1640766"/>
            <a:ext cx="1684373" cy="359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4678987" y="4195291"/>
            <a:ext cx="354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Window → Asset Store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536173" y="465695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+ 9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30174" y="-2142626"/>
            <a:ext cx="1042985" cy="114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130550" y="6074891"/>
            <a:ext cx="1265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Ctrl + S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33" y="576195"/>
            <a:ext cx="3619500" cy="54768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45" y="576196"/>
            <a:ext cx="3619500" cy="54768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34633" y="856409"/>
            <a:ext cx="459467" cy="33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299330" y="856409"/>
            <a:ext cx="459467" cy="33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53" y="1468452"/>
            <a:ext cx="5207691" cy="3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4106691" y="2079534"/>
            <a:ext cx="922509" cy="299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91" y="1468452"/>
            <a:ext cx="5344489" cy="3280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036503" y="2767107"/>
            <a:ext cx="2779301" cy="573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142376" y="4170783"/>
            <a:ext cx="550505" cy="270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11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52" y="1468452"/>
            <a:ext cx="5344489" cy="3280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12" y="1468452"/>
            <a:ext cx="5398555" cy="3314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0888824" y="2126187"/>
            <a:ext cx="746449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4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5342" y="113967"/>
            <a:ext cx="745717" cy="426848"/>
          </a:xfrm>
        </p:spPr>
        <p:txBody>
          <a:bodyPr/>
          <a:lstStyle/>
          <a:p>
            <a:r>
              <a:rPr lang="ko-KR" altLang="en-US" dirty="0"/>
              <a:t>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30" y="1650326"/>
            <a:ext cx="5884194" cy="3612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810138" y="3489649"/>
            <a:ext cx="1138335" cy="247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10539" y="4646645"/>
            <a:ext cx="606489" cy="279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229" y="194125"/>
            <a:ext cx="5026673" cy="3085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7655823" y="1478430"/>
            <a:ext cx="1702781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410" y="3456396"/>
            <a:ext cx="4982644" cy="3058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678372" y="5253109"/>
            <a:ext cx="579804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477500" y="5957959"/>
            <a:ext cx="366670" cy="281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37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라운드 Regular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630</Words>
  <Application>Microsoft Office PowerPoint</Application>
  <PresentationFormat>와이드스크린</PresentationFormat>
  <Paragraphs>199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나눔스퀘어 Bold</vt:lpstr>
      <vt:lpstr>나눔스퀘어 ExtraBold</vt:lpstr>
      <vt:lpstr>나눔스퀘어라운드 Regular</vt:lpstr>
      <vt:lpstr>Arial</vt:lpstr>
      <vt:lpstr>Office 테마</vt:lpstr>
      <vt:lpstr>PowerPoint 프레젠테이션</vt:lpstr>
      <vt:lpstr>게임 개발 엔진</vt:lpstr>
      <vt:lpstr>Unity</vt:lpstr>
      <vt:lpstr>Unity</vt:lpstr>
      <vt:lpstr>설치</vt:lpstr>
      <vt:lpstr>설치</vt:lpstr>
      <vt:lpstr>설치</vt:lpstr>
      <vt:lpstr>설치</vt:lpstr>
      <vt:lpstr>설치</vt:lpstr>
      <vt:lpstr>설치</vt:lpstr>
      <vt:lpstr>Unity Hub</vt:lpstr>
      <vt:lpstr>Git</vt:lpstr>
      <vt:lpstr>Git</vt:lpstr>
      <vt:lpstr>GitHub</vt:lpstr>
      <vt:lpstr>GitHub</vt:lpstr>
      <vt:lpstr>GitHub</vt:lpstr>
      <vt:lpstr>GitGUI</vt:lpstr>
      <vt:lpstr>GitKraken</vt:lpstr>
      <vt:lpstr>GitKraken</vt:lpstr>
      <vt:lpstr>GitKraken</vt:lpstr>
      <vt:lpstr>GitKraken</vt:lpstr>
      <vt:lpstr>GitKraken</vt:lpstr>
      <vt:lpstr>GitKraken</vt:lpstr>
      <vt:lpstr>프로젝트 생성</vt:lpstr>
      <vt:lpstr>프로젝트 생성</vt:lpstr>
      <vt:lpstr>씬</vt:lpstr>
      <vt:lpstr>씬</vt:lpstr>
      <vt:lpstr>씬</vt:lpstr>
      <vt:lpstr>씬</vt:lpstr>
      <vt:lpstr>씬</vt:lpstr>
      <vt:lpstr>씬</vt:lpstr>
      <vt:lpstr>씬 조작</vt:lpstr>
      <vt:lpstr>Transform</vt:lpstr>
      <vt:lpstr>Transform</vt:lpstr>
      <vt:lpstr>Transform</vt:lpstr>
      <vt:lpstr>Child</vt:lpstr>
      <vt:lpstr>Child</vt:lpstr>
      <vt:lpstr>Child</vt:lpstr>
      <vt:lpstr>Light</vt:lpstr>
      <vt:lpstr>Light</vt:lpstr>
      <vt:lpstr>Camera</vt:lpstr>
      <vt:lpstr>Camera</vt:lpstr>
      <vt:lpstr>Collider</vt:lpstr>
      <vt:lpstr>Collider</vt:lpstr>
      <vt:lpstr>Collider</vt:lpstr>
      <vt:lpstr>Rigidbody</vt:lpstr>
      <vt:lpstr>Rigidbody</vt:lpstr>
      <vt:lpstr>Rigidbody</vt:lpstr>
      <vt:lpstr>Rigidbody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Prefab</vt:lpstr>
      <vt:lpstr>Asset Store</vt:lpstr>
      <vt:lpstr>Asset Store</vt:lpstr>
      <vt:lpstr>Asset Store</vt:lpstr>
      <vt:lpstr>Asset Store</vt:lpstr>
      <vt:lpstr>Asset Store</vt:lpstr>
      <vt:lpstr>Asset Store</vt:lpstr>
      <vt:lpstr>Asset Store</vt:lpstr>
      <vt:lpstr>Asset Store</vt:lpstr>
      <vt:lpstr>Asset Store</vt:lpstr>
      <vt:lpstr>저장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TobyFox</dc:creator>
  <cp:lastModifiedBy>TobyFox</cp:lastModifiedBy>
  <cp:revision>38</cp:revision>
  <dcterms:created xsi:type="dcterms:W3CDTF">2020-07-08T07:54:17Z</dcterms:created>
  <dcterms:modified xsi:type="dcterms:W3CDTF">2020-07-10T13:53:24Z</dcterms:modified>
</cp:coreProperties>
</file>